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72" r:id="rId6"/>
    <p:sldId id="287" r:id="rId7"/>
    <p:sldId id="288" r:id="rId8"/>
    <p:sldId id="289" r:id="rId9"/>
    <p:sldId id="298" r:id="rId10"/>
    <p:sldId id="291" r:id="rId11"/>
    <p:sldId id="292" r:id="rId12"/>
    <p:sldId id="295" r:id="rId13"/>
    <p:sldId id="296" r:id="rId14"/>
    <p:sldId id="297" r:id="rId15"/>
    <p:sldId id="28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D5B"/>
    <a:srgbClr val="2C4970"/>
    <a:srgbClr val="F2A8A3"/>
    <a:srgbClr val="00C4FF"/>
    <a:srgbClr val="EDFFFF"/>
    <a:srgbClr val="FFE4E0"/>
    <a:srgbClr val="93C895"/>
    <a:srgbClr val="D9ECDA"/>
    <a:srgbClr val="BEBDBD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C018-B1B6-4604-9436-21DD2F380517}" type="datetimeFigureOut">
              <a:rPr lang="en-GB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6C63E-1F0F-4648-B21C-ECCD63002339}" type="slidenum">
              <a:rPr lang="en-GB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FB67-8E8E-4972-91D6-8E26731F522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918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DF5D5B"/>
                </a:solidFill>
              </a:rPr>
              <a:t>Good news : the pipeline is ready to classify as soon as it will receive proper data</a:t>
            </a:r>
          </a:p>
          <a:p>
            <a:pPr algn="just"/>
            <a:r>
              <a:rPr lang="en-US" dirty="0">
                <a:solidFill>
                  <a:srgbClr val="DF5D5B"/>
                </a:solidFill>
              </a:rPr>
              <a:t>Bad news : the target values are so unequal that it is impossible to have predictions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8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Creating the community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Electing the first board of benevolent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progresively the subsidies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The community becomes 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the social subsidies to a minimal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0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2C7D6-F518-41D8-AFB1-6B3BD7CE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D949C0-7DEC-4B40-AC22-DD16E43A4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543AE9A-68D0-469F-BC52-7406C33CD302}"/>
              </a:ext>
            </a:extLst>
          </p:cNvPr>
          <p:cNvGrpSpPr/>
          <p:nvPr userDrawn="1"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09989E98-8367-4006-832C-413030C97D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F1F151-6D7A-44B2-B935-0BC0CDC2D32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6EA5D-E1AF-4025-9B27-7A5256138668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84346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BC4F-9DC8-4F46-9A4D-F2F01EC7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92CA2B-F2F5-44A6-AE63-45CEE1E5C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D0173-03E5-4F84-8DBD-C097FB8F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AC1A5-BC12-4504-A137-5EF5F080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D72C7-3755-4716-BE6C-43189DC9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696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C63736-F36A-4F86-ADAD-9491CC970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8DE2AF-6F44-48E5-B5D4-F4E9882D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E1653-5504-4D75-8279-28B7616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48A78-D135-4E29-9EB8-BC6FED49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0EE2F6-3B53-49B9-96DA-CAC6B880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046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389A9-6B24-47D9-9D20-11CFCC86C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75FB-030C-46B2-90DA-31849CBD7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A8F89-DEFD-4B8E-B9A4-0F6C3827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57961-4FD6-4764-AF7A-9CE7E9EB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B8B63-3103-401E-AB00-A808D2C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321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60ECD-18CC-487D-9BA5-17F90DC1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B9D22-A06D-47A0-8068-113A4FFA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49CA1-9A2E-42A5-A073-D4DBCB96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6EB71-EEA8-4D57-9130-86B064C1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E8D9FA-503D-4C6E-AB16-279BB543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69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EF2E-8E29-4CBB-8C03-86EB5C7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44BA61-B9D3-4775-A102-43F47582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475DB-8AB5-44CC-A879-85BFB10E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39578-8D41-4C49-B14B-503E8C50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080DA-1584-463F-9653-77FFA07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02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66AAC-AD9A-4E7C-9D38-888D9177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20110-BB4F-4838-A64A-49CFFA6C7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63D36E-4996-4E40-8B87-DD2D8E29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A3532-9F21-48EC-94B7-137D92AA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BCB554-BB7D-431F-9841-A925150D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A45B-B845-4F33-9A15-D10AF45B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23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D48CD-694D-4ED1-95F6-2C216701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3A0062-840B-4E23-91E5-FD5F4EF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D7A11C-E7B0-4EE8-9272-7FD0327F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A52C04-3058-4B8A-8164-C8BED0453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90080B-7ECA-4D90-8311-02F564D72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1017F5-56C5-4BAB-9ABC-21640CB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FEA1CF-E779-40EF-9D91-67B1F8D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F4543-48A0-4C9C-9B79-4065BF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9183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DF32F-0773-4228-AA73-3F03A028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6DEABF-6CFC-4316-91DF-9B00FD9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E63349-41BB-4BBF-8A56-25D97F49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0CFAE6-21AB-4891-81A3-9ECDAA74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544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B333EC-745D-454E-B792-9FE75553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667749-F7A4-4D5C-9CC6-6BC99DD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C8A1B-7D37-4FC2-9FAD-C21E3331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3331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821FA-F5CA-4F73-AE2E-170739C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637F-92A8-4D48-8E71-C237C866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900F33-5519-4D6A-AB56-ABD1E9718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5F7DBD-7059-47BD-B769-BAB29EC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761D07-7552-4F63-87C9-40EE08D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371216-4BA9-45E0-8247-BD7E4993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601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F926A-B701-40FF-9A6A-400C5EE0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0C814-3E18-41B8-B01D-F27307DF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30D71B-EE96-4CF3-ABC2-4DAE67FE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7EC736-5D55-44D4-B2CF-B2B7098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6529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B1959-830D-4640-A91D-B5AB86D4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FEFF6-7A1B-452E-B554-02479D165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19923-6E40-489A-878A-DB5CE850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1D16EC-6DDE-4E9B-BFCF-9884ECD1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2F579-DFCF-4669-B460-2780209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503847-20DF-437C-AF22-B83405AF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40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7FF97-2A21-4C59-AF05-5AD1C00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EBC007-BBAA-445C-A344-88F90471D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69B76-9418-4688-90DE-53D6761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22BC9-5C32-4FEF-945D-C8DEE148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C4A05-83CF-4F8B-B4AB-62FBD669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266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7FAFF4-DAE9-4EB8-BFD5-42EBC9E25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91E897-4E50-463C-B59A-8BE25E109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AE275-7D11-4D68-B42D-B9E890F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4B914-0343-4A5A-AC44-0287CAE3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34961-3BB7-45CF-8EDB-B83C73B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7A7CD-1BEB-4AA9-B761-5302632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AE4CE-363A-4180-A8D2-5960FB66C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989EA-D6BC-4DCA-8DA3-14DD2E35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8BDAD-7D81-45F2-B5E4-4A0658C3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22C3B-C13A-4C94-ABDF-52E855A0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7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3E782-94DF-44EB-B2A5-6FF1C7C1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5BE27-41DD-44B3-9FCC-63A1B69B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8793-AB80-4257-B549-19C7BA01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EBF418-9CF6-4760-A751-4E2A1D77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8E082-EA40-42F3-AF00-29627993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2418D-052A-45FA-85A6-F4D1A8DF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121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15878-92CD-4056-9746-3BE9431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F92A13-AE6D-403D-AECA-05341606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0CB0F5-02B9-4AE2-8542-690F8BF16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45F3F-D8A9-4A43-9BB3-897EFF98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023C50-8C14-4A51-B3D1-950FA9B88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BF9CC5-8823-49DE-AAA6-545B1D41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774C54-9BA1-4FDA-9EBD-D0ACAD9F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2D6806-55FD-46F4-8994-53254D2B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32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23D40-F35F-441D-9AC6-80695836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60175F-D649-40C4-A18C-4AFCDB94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5F5B2-7B4D-4458-A6F5-B5E0B96A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F72F7C-9B02-4BA2-B224-2E3680E4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778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494A02-8DCE-4F5F-8E62-0346406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0FB43C-E43B-4E03-8FA4-2FB366D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D23C3-4D99-40C0-9759-5FFB95FD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549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158B1-97D5-4748-AEE0-59859C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B0BC09-4EC7-436D-B5BA-0F02B306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C53685-0B04-4313-9D95-120851C2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E6CB85-A9FC-423F-9F64-752B144F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16A21A-8380-408F-B5EF-652231F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9A6653-1988-4D46-8685-E2AC6D7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628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BA190-DA32-4DB2-8E5E-C1CD0672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455518-726D-4CF4-9EB9-091DCAFD1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D03543-984C-4C28-A790-639BCAED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FD2593-C576-402A-9FC6-13151729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5B9E94-3E34-4246-9C55-B09D756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B3FC3-AEB8-4B02-8AE1-E892BBE8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0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DB0A9-2FB9-4B0B-A479-4A8F54EC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F62E6-7A35-4C70-8450-5FD36606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725A2-993B-49A5-B343-690433DA0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B36BB-6A75-42FC-B1DE-94349A18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87229-6ED5-4FFB-88D4-AFDC3D247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26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568177-F2FC-4D36-AACD-B8FCEF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7B92D8-D0E7-4F4B-9CF3-5D1ED3C4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37034-20FE-4CA5-9F63-581A1AF7D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72206D-E94F-4DC3-BDA2-98A5A128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39674A-FD01-4775-B778-FC2511CE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06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5FB866A-43ED-4097-A4B3-57773BD19872}"/>
              </a:ext>
            </a:extLst>
          </p:cNvPr>
          <p:cNvSpPr/>
          <p:nvPr/>
        </p:nvSpPr>
        <p:spPr>
          <a:xfrm>
            <a:off x="-7373" y="5621729"/>
            <a:ext cx="12199372" cy="1288685"/>
          </a:xfrm>
          <a:prstGeom prst="rect">
            <a:avLst/>
          </a:prstGeom>
          <a:solidFill>
            <a:srgbClr val="EDFFFF"/>
          </a:solidFill>
          <a:ln>
            <a:solidFill>
              <a:srgbClr val="E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BE" dirty="0">
              <a:solidFill>
                <a:srgbClr val="DF5D5B"/>
              </a:solidFill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ADCD4A-4084-40AC-AC48-180D87C7DA2A}"/>
              </a:ext>
            </a:extLst>
          </p:cNvPr>
          <p:cNvCxnSpPr/>
          <p:nvPr/>
        </p:nvCxnSpPr>
        <p:spPr>
          <a:xfrm>
            <a:off x="5285910" y="3461972"/>
            <a:ext cx="20162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 descr="OER-UCLouvain: Home">
            <a:extLst>
              <a:ext uri="{FF2B5EF4-FFF2-40B4-BE49-F238E27FC236}">
                <a16:creationId xmlns:a16="http://schemas.microsoft.com/office/drawing/2014/main" id="{7082F519-56DC-47C9-8825-092078CC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45" y="5991872"/>
            <a:ext cx="2743198" cy="548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9CB2C-F373-4577-98CC-B634FD54D9CF}"/>
              </a:ext>
            </a:extLst>
          </p:cNvPr>
          <p:cNvSpPr/>
          <p:nvPr/>
        </p:nvSpPr>
        <p:spPr>
          <a:xfrm>
            <a:off x="2276788" y="6240133"/>
            <a:ext cx="192795" cy="55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996F28FA-8FFC-413F-A243-F7EBE76AA3C6}"/>
              </a:ext>
            </a:extLst>
          </p:cNvPr>
          <p:cNvSpPr txBox="1"/>
          <p:nvPr/>
        </p:nvSpPr>
        <p:spPr>
          <a:xfrm>
            <a:off x="9670514" y="5752092"/>
            <a:ext cx="2412268" cy="954107"/>
          </a:xfrm>
          <a:prstGeom prst="rect">
            <a:avLst/>
          </a:prstGeom>
          <a:noFill/>
          <a:ln>
            <a:solidFill>
              <a:srgbClr val="EDFF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dirty="0">
                <a:latin typeface="Objective"/>
              </a:rPr>
              <a:t>Tim </a:t>
            </a:r>
            <a:r>
              <a:rPr lang="fr-FR" sz="1400" dirty="0" err="1">
                <a:latin typeface="Objective"/>
              </a:rPr>
              <a:t>Bary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>
                <a:latin typeface="Objective"/>
              </a:rPr>
              <a:t>Marko Jovanovic</a:t>
            </a:r>
          </a:p>
          <a:p>
            <a:pPr algn="ctr"/>
            <a:r>
              <a:rPr lang="fr-FR" sz="1400" dirty="0">
                <a:latin typeface="Objective"/>
              </a:rPr>
              <a:t>Conrad </a:t>
            </a:r>
            <a:r>
              <a:rPr lang="fr-FR" sz="1400" dirty="0" err="1">
                <a:latin typeface="Objective"/>
              </a:rPr>
              <a:t>Kummeler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 err="1">
                <a:latin typeface="Objective"/>
              </a:rPr>
              <a:t>Andru</a:t>
            </a:r>
            <a:r>
              <a:rPr lang="fr-FR" sz="1400" dirty="0">
                <a:latin typeface="Objective"/>
              </a:rPr>
              <a:t> </a:t>
            </a:r>
            <a:r>
              <a:rPr lang="fr-FR" sz="1400" dirty="0" err="1">
                <a:latin typeface="Objective"/>
              </a:rPr>
              <a:t>Onciul</a:t>
            </a:r>
            <a:endParaRPr lang="fr-FR" sz="1400" dirty="0">
              <a:latin typeface="Objective"/>
            </a:endParaRPr>
          </a:p>
        </p:txBody>
      </p:sp>
      <p:pic>
        <p:nvPicPr>
          <p:cNvPr id="17" name="Graphic 17" descr="Meeting">
            <a:extLst>
              <a:ext uri="{FF2B5EF4-FFF2-40B4-BE49-F238E27FC236}">
                <a16:creationId xmlns:a16="http://schemas.microsoft.com/office/drawing/2014/main" id="{20E05497-466C-4CCB-BC66-1D21CE07D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218" y="6063638"/>
            <a:ext cx="290596" cy="290596"/>
          </a:xfrm>
          <a:prstGeom prst="rect">
            <a:avLst/>
          </a:prstGeom>
        </p:spPr>
      </p:pic>
      <p:pic>
        <p:nvPicPr>
          <p:cNvPr id="20" name="Graphic 15" descr="Flip Calendar">
            <a:extLst>
              <a:ext uri="{FF2B5EF4-FFF2-40B4-BE49-F238E27FC236}">
                <a16:creationId xmlns:a16="http://schemas.microsoft.com/office/drawing/2014/main" id="{543E7F76-19B3-4890-840B-433301FFF8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8741" y="6080128"/>
            <a:ext cx="290596" cy="290596"/>
          </a:xfrm>
          <a:prstGeom prst="rect">
            <a:avLst/>
          </a:prstGeom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35593CC2-0BF2-4E3C-8684-0DE479945579}"/>
              </a:ext>
            </a:extLst>
          </p:cNvPr>
          <p:cNvSpPr txBox="1"/>
          <p:nvPr/>
        </p:nvSpPr>
        <p:spPr>
          <a:xfrm>
            <a:off x="6997958" y="6061046"/>
            <a:ext cx="19621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>
                <a:latin typeface="Objective"/>
              </a:rPr>
              <a:t>25/03/2022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478BB-8A88-EA47-ACFE-A6A9AFAA4855}"/>
              </a:ext>
            </a:extLst>
          </p:cNvPr>
          <p:cNvSpPr/>
          <p:nvPr/>
        </p:nvSpPr>
        <p:spPr>
          <a:xfrm>
            <a:off x="1" y="0"/>
            <a:ext cx="12191999" cy="5621728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F5D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B421-9CFF-7C45-B47E-24A625F22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49" y="458400"/>
            <a:ext cx="4704928" cy="4704928"/>
          </a:xfrm>
          <a:prstGeom prst="roundRect">
            <a:avLst/>
          </a:prstGeom>
        </p:spPr>
      </p:pic>
      <p:pic>
        <p:nvPicPr>
          <p:cNvPr id="1026" name="Picture 2" descr="St. Gallen">
            <a:extLst>
              <a:ext uri="{FF2B5EF4-FFF2-40B4-BE49-F238E27FC236}">
                <a16:creationId xmlns:a16="http://schemas.microsoft.com/office/drawing/2014/main" id="{459CBDBD-44BF-462E-9BE2-13D37251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9" y="5763251"/>
            <a:ext cx="953764" cy="9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944383-CD61-4AB3-B3C7-2AEF9B669AF2}"/>
              </a:ext>
            </a:extLst>
          </p:cNvPr>
          <p:cNvSpPr/>
          <p:nvPr/>
        </p:nvSpPr>
        <p:spPr>
          <a:xfrm>
            <a:off x="5598367" y="317730"/>
            <a:ext cx="2883160" cy="2774096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BA797FF-948F-4C73-A0F4-521ED21B98B5}"/>
              </a:ext>
            </a:extLst>
          </p:cNvPr>
          <p:cNvGrpSpPr/>
          <p:nvPr/>
        </p:nvGrpSpPr>
        <p:grpSpPr>
          <a:xfrm>
            <a:off x="5186264" y="3983373"/>
            <a:ext cx="3253274" cy="958392"/>
            <a:chOff x="5186264" y="3983373"/>
            <a:chExt cx="3253274" cy="9583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F96C5-A970-423A-9C47-62EB9119BE10}"/>
                </a:ext>
              </a:extLst>
            </p:cNvPr>
            <p:cNvSpPr/>
            <p:nvPr/>
          </p:nvSpPr>
          <p:spPr>
            <a:xfrm>
              <a:off x="5556378" y="3983373"/>
              <a:ext cx="2883160" cy="79626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AD2A94-5C17-4D5F-B9D0-1A6CF1A9317B}"/>
                </a:ext>
              </a:extLst>
            </p:cNvPr>
            <p:cNvSpPr/>
            <p:nvPr/>
          </p:nvSpPr>
          <p:spPr>
            <a:xfrm>
              <a:off x="5186264" y="4469763"/>
              <a:ext cx="2883160" cy="47200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2908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8583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How to start the machine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740F86-8552-4D84-996D-12B478B8724F}"/>
              </a:ext>
            </a:extLst>
          </p:cNvPr>
          <p:cNvGrpSpPr/>
          <p:nvPr/>
        </p:nvGrpSpPr>
        <p:grpSpPr>
          <a:xfrm>
            <a:off x="232737" y="1728837"/>
            <a:ext cx="11106398" cy="4821621"/>
            <a:chOff x="314271" y="1493708"/>
            <a:chExt cx="11106398" cy="4821621"/>
          </a:xfrm>
        </p:grpSpPr>
        <p:sp>
          <p:nvSpPr>
            <p:cNvPr id="16" name="Google Shape;1003;p34">
              <a:extLst>
                <a:ext uri="{FF2B5EF4-FFF2-40B4-BE49-F238E27FC236}">
                  <a16:creationId xmlns:a16="http://schemas.microsoft.com/office/drawing/2014/main" id="{1FAE4660-9493-EA4A-BA42-D20542BF8EB6}"/>
                </a:ext>
              </a:extLst>
            </p:cNvPr>
            <p:cNvSpPr/>
            <p:nvPr/>
          </p:nvSpPr>
          <p:spPr>
            <a:xfrm>
              <a:off x="951722" y="1493708"/>
              <a:ext cx="3147648" cy="98989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Financial aid from the </a:t>
              </a:r>
              <a:r>
                <a:rPr lang="fr-BE" sz="2000" dirty="0">
                  <a:solidFill>
                    <a:srgbClr val="2C4970"/>
                  </a:solidFill>
                </a:rPr>
                <a:t>city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17" name="Google Shape;1003;p34">
              <a:extLst>
                <a:ext uri="{FF2B5EF4-FFF2-40B4-BE49-F238E27FC236}">
                  <a16:creationId xmlns:a16="http://schemas.microsoft.com/office/drawing/2014/main" id="{B14FBF40-8D86-4D41-AA04-F7914FD5AE93}"/>
                </a:ext>
              </a:extLst>
            </p:cNvPr>
            <p:cNvSpPr/>
            <p:nvPr/>
          </p:nvSpPr>
          <p:spPr>
            <a:xfrm>
              <a:off x="7230477" y="1765549"/>
              <a:ext cx="4190192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After </a:t>
              </a:r>
              <a:r>
                <a:rPr lang="fr-BE" sz="2000" dirty="0">
                  <a:solidFill>
                    <a:srgbClr val="2C4970"/>
                  </a:solidFill>
                </a:rPr>
                <a:t>a </a:t>
              </a:r>
              <a:r>
                <a:rPr lang="en-BE" sz="2000" dirty="0">
                  <a:solidFill>
                    <a:srgbClr val="2C4970"/>
                  </a:solidFill>
                </a:rPr>
                <a:t>couples of year</a:t>
              </a:r>
              <a:r>
                <a:rPr lang="fr-BE" sz="2000" dirty="0">
                  <a:solidFill>
                    <a:srgbClr val="2C4970"/>
                  </a:solidFill>
                </a:rPr>
                <a:t>s</a:t>
              </a:r>
              <a:r>
                <a:rPr lang="en-BE" sz="2000" dirty="0">
                  <a:solidFill>
                    <a:srgbClr val="2C4970"/>
                  </a:solidFill>
                </a:rPr>
                <a:t>, the first help seekers become autonomous</a:t>
              </a:r>
            </a:p>
          </p:txBody>
        </p:sp>
        <p:sp>
          <p:nvSpPr>
            <p:cNvPr id="18" name="Google Shape;1003;p34">
              <a:extLst>
                <a:ext uri="{FF2B5EF4-FFF2-40B4-BE49-F238E27FC236}">
                  <a16:creationId xmlns:a16="http://schemas.microsoft.com/office/drawing/2014/main" id="{69198E86-F551-6347-A622-CF8E182CD71A}"/>
                </a:ext>
              </a:extLst>
            </p:cNvPr>
            <p:cNvSpPr/>
            <p:nvPr/>
          </p:nvSpPr>
          <p:spPr>
            <a:xfrm>
              <a:off x="667399" y="3154208"/>
              <a:ext cx="3606799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First generation of benevolants</a:t>
              </a:r>
            </a:p>
          </p:txBody>
        </p:sp>
        <p:sp>
          <p:nvSpPr>
            <p:cNvPr id="19" name="Google Shape;1003;p34">
              <a:extLst>
                <a:ext uri="{FF2B5EF4-FFF2-40B4-BE49-F238E27FC236}">
                  <a16:creationId xmlns:a16="http://schemas.microsoft.com/office/drawing/2014/main" id="{9A9034B4-581D-7F4A-A1A3-68F9F1A70583}"/>
                </a:ext>
              </a:extLst>
            </p:cNvPr>
            <p:cNvSpPr/>
            <p:nvPr/>
          </p:nvSpPr>
          <p:spPr>
            <a:xfrm>
              <a:off x="7474453" y="3575330"/>
              <a:ext cx="3864681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Developing the social reinsertion program with the benevolants </a:t>
              </a:r>
            </a:p>
          </p:txBody>
        </p:sp>
        <p:sp>
          <p:nvSpPr>
            <p:cNvPr id="20" name="Google Shape;1003;p34">
              <a:extLst>
                <a:ext uri="{FF2B5EF4-FFF2-40B4-BE49-F238E27FC236}">
                  <a16:creationId xmlns:a16="http://schemas.microsoft.com/office/drawing/2014/main" id="{3BE0D689-F0C3-B54A-81E7-191C54C7DA56}"/>
                </a:ext>
              </a:extLst>
            </p:cNvPr>
            <p:cNvSpPr/>
            <p:nvPr/>
          </p:nvSpPr>
          <p:spPr>
            <a:xfrm>
              <a:off x="314271" y="4734445"/>
              <a:ext cx="4607256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BE" sz="2000" dirty="0">
                  <a:solidFill>
                    <a:srgbClr val="2C4970"/>
                  </a:solidFill>
                </a:rPr>
                <a:t>The </a:t>
              </a:r>
              <a:r>
                <a:rPr lang="en-BE" sz="2000" dirty="0">
                  <a:solidFill>
                    <a:srgbClr val="2C4970"/>
                  </a:solidFill>
                </a:rPr>
                <a:t>benevolents help the community </a:t>
              </a:r>
              <a:endParaRPr lang="fr-BE" sz="2000">
                <a:solidFill>
                  <a:srgbClr val="2C4970"/>
                </a:solidFill>
              </a:endParaRPr>
            </a:p>
            <a:p>
              <a:pPr algn="ctr"/>
              <a:r>
                <a:rPr lang="en-BE" sz="2000">
                  <a:solidFill>
                    <a:srgbClr val="2C4970"/>
                  </a:solidFill>
                </a:rPr>
                <a:t>grow</a:t>
              </a:r>
              <a:r>
                <a:rPr lang="fr-BE" sz="2000" dirty="0">
                  <a:solidFill>
                    <a:srgbClr val="2C4970"/>
                  </a:solidFill>
                </a:rPr>
                <a:t> and </a:t>
              </a:r>
              <a:r>
                <a:rPr lang="fr-BE" sz="2000" dirty="0" err="1">
                  <a:solidFill>
                    <a:srgbClr val="2C4970"/>
                  </a:solidFill>
                </a:rPr>
                <a:t>become</a:t>
              </a:r>
              <a:r>
                <a:rPr lang="fr-BE" sz="2000" dirty="0">
                  <a:solidFill>
                    <a:srgbClr val="2C4970"/>
                  </a:solidFill>
                </a:rPr>
                <a:t> </a:t>
              </a:r>
              <a:r>
                <a:rPr lang="fr-BE" sz="2000" dirty="0" err="1">
                  <a:solidFill>
                    <a:srgbClr val="2C4970"/>
                  </a:solidFill>
                </a:rPr>
                <a:t>autonomous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21" name="Google Shape;1021;p34">
              <a:extLst>
                <a:ext uri="{FF2B5EF4-FFF2-40B4-BE49-F238E27FC236}">
                  <a16:creationId xmlns:a16="http://schemas.microsoft.com/office/drawing/2014/main" id="{13D86511-DDFB-BC42-9004-82CC526BE650}"/>
                </a:ext>
              </a:extLst>
            </p:cNvPr>
            <p:cNvSpPr/>
            <p:nvPr/>
          </p:nvSpPr>
          <p:spPr>
            <a:xfrm rot="528329">
              <a:off x="4442734" y="1623018"/>
              <a:ext cx="2719070" cy="51276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34">
              <a:extLst>
                <a:ext uri="{FF2B5EF4-FFF2-40B4-BE49-F238E27FC236}">
                  <a16:creationId xmlns:a16="http://schemas.microsoft.com/office/drawing/2014/main" id="{477772A0-7360-8D43-B4AD-5A3EC5561D60}"/>
                </a:ext>
              </a:extLst>
            </p:cNvPr>
            <p:cNvSpPr/>
            <p:nvPr/>
          </p:nvSpPr>
          <p:spPr>
            <a:xfrm rot="20929276" flipH="1">
              <a:off x="4470550" y="2500711"/>
              <a:ext cx="2663439" cy="482692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1;p34">
              <a:extLst>
                <a:ext uri="{FF2B5EF4-FFF2-40B4-BE49-F238E27FC236}">
                  <a16:creationId xmlns:a16="http://schemas.microsoft.com/office/drawing/2014/main" id="{CC694563-DCC7-8E43-9E1B-A620F03A4284}"/>
                </a:ext>
              </a:extLst>
            </p:cNvPr>
            <p:cNvSpPr/>
            <p:nvPr/>
          </p:nvSpPr>
          <p:spPr>
            <a:xfrm rot="424662">
              <a:off x="4718904" y="3310681"/>
              <a:ext cx="2687965" cy="589807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1;p34">
              <a:extLst>
                <a:ext uri="{FF2B5EF4-FFF2-40B4-BE49-F238E27FC236}">
                  <a16:creationId xmlns:a16="http://schemas.microsoft.com/office/drawing/2014/main" id="{C9657F92-B988-1C46-A842-ADD5B0848D12}"/>
                </a:ext>
              </a:extLst>
            </p:cNvPr>
            <p:cNvSpPr/>
            <p:nvPr/>
          </p:nvSpPr>
          <p:spPr>
            <a:xfrm rot="20657756" flipH="1">
              <a:off x="4963510" y="4228966"/>
              <a:ext cx="2405677" cy="55710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1;p34">
              <a:extLst>
                <a:ext uri="{FF2B5EF4-FFF2-40B4-BE49-F238E27FC236}">
                  <a16:creationId xmlns:a16="http://schemas.microsoft.com/office/drawing/2014/main" id="{EF046A16-C947-B84E-8886-E7A750275EB8}"/>
                </a:ext>
              </a:extLst>
            </p:cNvPr>
            <p:cNvSpPr/>
            <p:nvPr/>
          </p:nvSpPr>
          <p:spPr>
            <a:xfrm rot="790007">
              <a:off x="5058567" y="5323381"/>
              <a:ext cx="2345502" cy="560428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3;p34">
              <a:extLst>
                <a:ext uri="{FF2B5EF4-FFF2-40B4-BE49-F238E27FC236}">
                  <a16:creationId xmlns:a16="http://schemas.microsoft.com/office/drawing/2014/main" id="{BCD79851-7537-1144-B24C-9470754E4054}"/>
                </a:ext>
              </a:extLst>
            </p:cNvPr>
            <p:cNvSpPr/>
            <p:nvPr/>
          </p:nvSpPr>
          <p:spPr>
            <a:xfrm>
              <a:off x="7436091" y="5264482"/>
              <a:ext cx="3403119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2000" dirty="0">
                  <a:solidFill>
                    <a:srgbClr val="2C4970"/>
                  </a:solidFill>
                </a:rPr>
                <a:t>Progressive decrease of the city subsidies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1F117-4BAF-4B55-A67F-E982174D1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D2624AA-BA91-4345-A835-FDF3CE73962F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8E6C234-786C-4556-9684-FB62BEF27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EA814-EB7C-4106-9749-7D0C17C9290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68BDCC-888B-4C5B-8E45-37BDD2E5338A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3" name="Titre 6">
            <a:extLst>
              <a:ext uri="{FF2B5EF4-FFF2-40B4-BE49-F238E27FC236}">
                <a16:creationId xmlns:a16="http://schemas.microsoft.com/office/drawing/2014/main" id="{09043463-0B7B-422A-A88A-5B4121E1903D}"/>
              </a:ext>
            </a:extLst>
          </p:cNvPr>
          <p:cNvSpPr txBox="1">
            <a:spLocks/>
          </p:cNvSpPr>
          <p:nvPr/>
        </p:nvSpPr>
        <p:spPr>
          <a:xfrm>
            <a:off x="2845143" y="340413"/>
            <a:ext cx="6501714" cy="6893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>
                <a:solidFill>
                  <a:srgbClr val="EDFFFF"/>
                </a:solidFill>
              </a:rPr>
              <a:t>Thanks for your attention</a:t>
            </a:r>
            <a:endParaRPr lang="en-CA" sz="4800" dirty="0">
              <a:solidFill>
                <a:srgbClr val="DF5D5B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6C4E19E-63F4-46A7-849D-4D45EE0282C7}"/>
              </a:ext>
            </a:extLst>
          </p:cNvPr>
          <p:cNvGrpSpPr/>
          <p:nvPr/>
        </p:nvGrpSpPr>
        <p:grpSpPr>
          <a:xfrm>
            <a:off x="1537312" y="1686909"/>
            <a:ext cx="9117375" cy="3143773"/>
            <a:chOff x="1537312" y="1668248"/>
            <a:chExt cx="9117375" cy="314377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89ED8652-BA3E-4186-A679-FE37952E4B65}"/>
                </a:ext>
              </a:extLst>
            </p:cNvPr>
            <p:cNvGrpSpPr/>
            <p:nvPr/>
          </p:nvGrpSpPr>
          <p:grpSpPr>
            <a:xfrm>
              <a:off x="1537312" y="2284302"/>
              <a:ext cx="9117375" cy="1911666"/>
              <a:chOff x="1322270" y="2210161"/>
              <a:chExt cx="9117375" cy="1911666"/>
            </a:xfrm>
          </p:grpSpPr>
          <p:pic>
            <p:nvPicPr>
              <p:cNvPr id="14" name="Image 29" descr="Une image contenant personne, mur, posant&#10;&#10;Description générée automatiquement">
                <a:extLst>
                  <a:ext uri="{FF2B5EF4-FFF2-40B4-BE49-F238E27FC236}">
                    <a16:creationId xmlns:a16="http://schemas.microsoft.com/office/drawing/2014/main" id="{B43F43DC-4AFD-4F77-B164-2EB371C80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270" y="2210161"/>
                <a:ext cx="1923981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5DB8092-B126-4615-9012-547959B45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47" b="17958"/>
              <a:stretch/>
            </p:blipFill>
            <p:spPr>
              <a:xfrm>
                <a:off x="6102718" y="2210161"/>
                <a:ext cx="1922056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3074" name="Picture 2" descr="Aucune description disponible.">
                <a:extLst>
                  <a:ext uri="{FF2B5EF4-FFF2-40B4-BE49-F238E27FC236}">
                    <a16:creationId xmlns:a16="http://schemas.microsoft.com/office/drawing/2014/main" id="{5AD6DE44-C984-4D6C-939D-54EAB862E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7" t="9342" b="20561"/>
              <a:stretch/>
            </p:blipFill>
            <p:spPr bwMode="auto">
              <a:xfrm>
                <a:off x="3739066" y="2210161"/>
                <a:ext cx="1870837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Aucune description disponible.">
                <a:extLst>
                  <a:ext uri="{FF2B5EF4-FFF2-40B4-BE49-F238E27FC236}">
                    <a16:creationId xmlns:a16="http://schemas.microsoft.com/office/drawing/2014/main" id="{0F431070-95EA-47F1-BD6C-E6636E806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5" t="30389" r="3798"/>
              <a:stretch/>
            </p:blipFill>
            <p:spPr bwMode="auto">
              <a:xfrm>
                <a:off x="8517589" y="2210161"/>
                <a:ext cx="1922056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4BCD871-9D0E-4825-8A69-A71140CC6AAE}"/>
                </a:ext>
              </a:extLst>
            </p:cNvPr>
            <p:cNvSpPr txBox="1"/>
            <p:nvPr/>
          </p:nvSpPr>
          <p:spPr>
            <a:xfrm>
              <a:off x="2845143" y="1668248"/>
              <a:ext cx="1688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Data mining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D9F80C1-3DD9-482C-AA6A-FBCBAEC2FF5B}"/>
                </a:ext>
              </a:extLst>
            </p:cNvPr>
            <p:cNvSpPr txBox="1"/>
            <p:nvPr/>
          </p:nvSpPr>
          <p:spPr>
            <a:xfrm>
              <a:off x="6535443" y="1672455"/>
              <a:ext cx="1486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Ecosystem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C4399A-4768-4AA0-AB81-E48E4083D3D2}"/>
                </a:ext>
              </a:extLst>
            </p:cNvPr>
            <p:cNvSpPr txBox="1"/>
            <p:nvPr/>
          </p:nvSpPr>
          <p:spPr>
            <a:xfrm>
              <a:off x="8823837" y="1668248"/>
              <a:ext cx="1739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Engagement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78D8E47-ABD0-4425-B824-183F08B40F34}"/>
                </a:ext>
              </a:extLst>
            </p:cNvPr>
            <p:cNvSpPr txBox="1"/>
            <p:nvPr/>
          </p:nvSpPr>
          <p:spPr>
            <a:xfrm>
              <a:off x="2173732" y="435035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Tim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B8869C-E7C8-435D-863C-9D3F18EC5D4B}"/>
                </a:ext>
              </a:extLst>
            </p:cNvPr>
            <p:cNvSpPr txBox="1"/>
            <p:nvPr/>
          </p:nvSpPr>
          <p:spPr>
            <a:xfrm>
              <a:off x="4411670" y="435035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 err="1">
                  <a:solidFill>
                    <a:srgbClr val="EDFFFF"/>
                  </a:solidFill>
                </a:rPr>
                <a:t>Andru</a:t>
              </a:r>
              <a:endParaRPr lang="en-CA" sz="2400" dirty="0">
                <a:solidFill>
                  <a:srgbClr val="EDFFFF"/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5785BA-7457-49FC-A10B-8D1D19424D5C}"/>
                </a:ext>
              </a:extLst>
            </p:cNvPr>
            <p:cNvSpPr txBox="1"/>
            <p:nvPr/>
          </p:nvSpPr>
          <p:spPr>
            <a:xfrm>
              <a:off x="6782080" y="4346150"/>
              <a:ext cx="99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Marko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1D1B9AE-0056-4681-BA59-098BE9D9AD3C}"/>
                </a:ext>
              </a:extLst>
            </p:cNvPr>
            <p:cNvSpPr txBox="1"/>
            <p:nvPr/>
          </p:nvSpPr>
          <p:spPr>
            <a:xfrm>
              <a:off x="9152420" y="4346149"/>
              <a:ext cx="1082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Conrad</a:t>
              </a:r>
            </a:p>
          </p:txBody>
        </p:sp>
      </p:grpSp>
      <p:pic>
        <p:nvPicPr>
          <p:cNvPr id="3078" name="Picture 6" descr="Aucune description disponible.">
            <a:extLst>
              <a:ext uri="{FF2B5EF4-FFF2-40B4-BE49-F238E27FC236}">
                <a16:creationId xmlns:a16="http://schemas.microsoft.com/office/drawing/2014/main" id="{871A1446-F376-4E42-A0C5-07F7EAC2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" y="5416241"/>
            <a:ext cx="1366780" cy="13667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" name="Connecteur : en arc 3071">
            <a:extLst>
              <a:ext uri="{FF2B5EF4-FFF2-40B4-BE49-F238E27FC236}">
                <a16:creationId xmlns:a16="http://schemas.microsoft.com/office/drawing/2014/main" id="{98D2F61E-CCE0-4650-AB78-FC24DD07F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6920" y="5022820"/>
            <a:ext cx="736780" cy="1416843"/>
          </a:xfrm>
          <a:prstGeom prst="curvedConnector4">
            <a:avLst>
              <a:gd name="adj1" fmla="val -31027"/>
              <a:gd name="adj2" fmla="val 74117"/>
            </a:avLst>
          </a:prstGeom>
          <a:ln w="19050">
            <a:solidFill>
              <a:srgbClr val="00C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44E4FE25-C79C-4BDF-99AA-F863E7EC48A3}"/>
              </a:ext>
            </a:extLst>
          </p:cNvPr>
          <p:cNvSpPr txBox="1"/>
          <p:nvPr/>
        </p:nvSpPr>
        <p:spPr>
          <a:xfrm>
            <a:off x="2173732" y="5968355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EDFFFF"/>
                </a:solidFill>
              </a:rPr>
              <a:t>Code, slides, free cookies…</a:t>
            </a:r>
          </a:p>
        </p:txBody>
      </p:sp>
      <p:pic>
        <p:nvPicPr>
          <p:cNvPr id="3092" name="Picture 8" descr="Library">
            <a:extLst>
              <a:ext uri="{FF2B5EF4-FFF2-40B4-BE49-F238E27FC236}">
                <a16:creationId xmlns:a16="http://schemas.microsoft.com/office/drawing/2014/main" id="{D74021AA-44A6-4312-B18F-DC69006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1" y="5963818"/>
            <a:ext cx="814262" cy="427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64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Features</a:t>
            </a:r>
            <a:endParaRPr lang="fr-BE" dirty="0">
              <a:solidFill>
                <a:srgbClr val="DF5D5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6B7246-6110-4C96-8E4C-3475E82A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9" y="2108048"/>
            <a:ext cx="4320808" cy="46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53D2912-F1F2-44B4-B94E-04ADE968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849430"/>
            <a:ext cx="4388769" cy="46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BDF766-3DC7-4B7E-BDE2-964A4C20C058}"/>
              </a:ext>
            </a:extLst>
          </p:cNvPr>
          <p:cNvSpPr txBox="1"/>
          <p:nvPr/>
        </p:nvSpPr>
        <p:spPr>
          <a:xfrm>
            <a:off x="8079996" y="447644"/>
            <a:ext cx="141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Chi </a:t>
            </a:r>
            <a:r>
              <a:rPr lang="fr-BE" sz="2000" dirty="0" err="1">
                <a:solidFill>
                  <a:srgbClr val="F2A8A3"/>
                </a:solidFill>
              </a:rPr>
              <a:t>squared</a:t>
            </a:r>
            <a:endParaRPr lang="fr-BE" sz="2000" dirty="0">
              <a:solidFill>
                <a:srgbClr val="F2A8A3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F113F5-080F-400E-BD69-0A7313BF9722}"/>
              </a:ext>
            </a:extLst>
          </p:cNvPr>
          <p:cNvSpPr txBox="1"/>
          <p:nvPr/>
        </p:nvSpPr>
        <p:spPr>
          <a:xfrm>
            <a:off x="2523738" y="1699313"/>
            <a:ext cx="94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ANOVA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56E0F-3123-4E10-941A-F7F5E1A5F022}"/>
              </a:ext>
            </a:extLst>
          </p:cNvPr>
          <p:cNvSpPr/>
          <p:nvPr/>
        </p:nvSpPr>
        <p:spPr>
          <a:xfrm>
            <a:off x="6064324" y="5618867"/>
            <a:ext cx="3888259" cy="1052449"/>
          </a:xfrm>
          <a:prstGeom prst="rect">
            <a:avLst/>
          </a:prstGeom>
          <a:noFill/>
          <a:ln w="57150">
            <a:solidFill>
              <a:srgbClr val="D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CA" sz="1600" b="1" dirty="0">
                <a:solidFill>
                  <a:srgbClr val="F2A8A3"/>
                </a:solidFill>
              </a:rPr>
              <a:t>Last job category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Part-time reason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Persons in </a:t>
            </a:r>
            <a:r>
              <a:rPr lang="en-CA" sz="1600" b="1" dirty="0" err="1">
                <a:solidFill>
                  <a:srgbClr val="F2A8A3"/>
                </a:solidFill>
              </a:rPr>
              <a:t>houshold</a:t>
            </a:r>
            <a:endParaRPr lang="en-CA" sz="1600" b="1" dirty="0">
              <a:solidFill>
                <a:srgbClr val="F2A8A3"/>
              </a:solidFill>
            </a:endParaRP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Marital status</a:t>
            </a: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Degree of employment</a:t>
            </a:r>
          </a:p>
        </p:txBody>
      </p:sp>
    </p:spTree>
    <p:extLst>
      <p:ext uri="{BB962C8B-B14F-4D97-AF65-F5344CB8AC3E}">
        <p14:creationId xmlns:p14="http://schemas.microsoft.com/office/powerpoint/2010/main" val="100328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Archetypes</a:t>
            </a:r>
            <a:endParaRPr lang="fr-BE" dirty="0">
              <a:solidFill>
                <a:srgbClr val="DF5D5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177C5F1-3388-41CA-9FDA-C1325B903F5C}"/>
              </a:ext>
            </a:extLst>
          </p:cNvPr>
          <p:cNvGrpSpPr/>
          <p:nvPr/>
        </p:nvGrpSpPr>
        <p:grpSpPr>
          <a:xfrm>
            <a:off x="585900" y="2164143"/>
            <a:ext cx="11020199" cy="1858334"/>
            <a:chOff x="491704" y="2303833"/>
            <a:chExt cx="11020199" cy="185833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B17F914-5DF1-4F66-984D-346997A3A21D}"/>
                </a:ext>
              </a:extLst>
            </p:cNvPr>
            <p:cNvSpPr/>
            <p:nvPr/>
          </p:nvSpPr>
          <p:spPr>
            <a:xfrm>
              <a:off x="2803970" y="2679357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European </a:t>
              </a:r>
            </a:p>
            <a:p>
              <a:pPr algn="ctr"/>
              <a:r>
                <a:rPr lang="en-CA" sz="1600" dirty="0"/>
                <a:t>young adult, </a:t>
              </a:r>
            </a:p>
            <a:p>
              <a:pPr algn="ctr"/>
              <a:r>
                <a:rPr lang="en-CA" sz="1600" dirty="0"/>
                <a:t>no formation, never worked in CH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1DE8723-E205-465F-9025-DC000741CBBC}"/>
                </a:ext>
              </a:extLst>
            </p:cNvPr>
            <p:cNvSpPr/>
            <p:nvPr/>
          </p:nvSpPr>
          <p:spPr>
            <a:xfrm>
              <a:off x="5116236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Mom of African family,</a:t>
              </a:r>
            </a:p>
            <a:p>
              <a:pPr algn="ctr"/>
              <a:r>
                <a:rPr lang="en-CA" sz="1600" dirty="0"/>
                <a:t>no formation,</a:t>
              </a:r>
            </a:p>
            <a:p>
              <a:pPr algn="ctr"/>
              <a:r>
                <a:rPr lang="en-CA" sz="1600" dirty="0"/>
                <a:t>never worked in CH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40DD7ED-ECC2-4BAE-89CF-FDFBA79C2EAA}"/>
                </a:ext>
              </a:extLst>
            </p:cNvPr>
            <p:cNvSpPr/>
            <p:nvPr/>
          </p:nvSpPr>
          <p:spPr>
            <a:xfrm>
              <a:off x="7428502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 </a:t>
              </a:r>
            </a:p>
            <a:p>
              <a:pPr algn="ctr"/>
              <a:r>
                <a:rPr lang="en-CA" dirty="0"/>
                <a:t>young adult,</a:t>
              </a:r>
            </a:p>
            <a:p>
              <a:pPr algn="ctr"/>
              <a:r>
                <a:rPr lang="en-CA" dirty="0"/>
                <a:t>no work,</a:t>
              </a:r>
            </a:p>
            <a:p>
              <a:pPr algn="ctr"/>
              <a:r>
                <a:rPr lang="en-CA" dirty="0"/>
                <a:t>formed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0BFB4409-E34C-4CA3-BAD2-2F68462A8F22}"/>
                </a:ext>
              </a:extLst>
            </p:cNvPr>
            <p:cNvSpPr/>
            <p:nvPr/>
          </p:nvSpPr>
          <p:spPr>
            <a:xfrm>
              <a:off x="9740768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</a:t>
              </a:r>
            </a:p>
            <a:p>
              <a:pPr algn="ctr"/>
              <a:r>
                <a:rPr lang="en-CA" dirty="0"/>
                <a:t>young adult, unable to work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EF34B6F-D22B-4339-9FDB-8130A4D5C5DD}"/>
                </a:ext>
              </a:extLst>
            </p:cNvPr>
            <p:cNvSpPr/>
            <p:nvPr/>
          </p:nvSpPr>
          <p:spPr>
            <a:xfrm>
              <a:off x="491704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Single parent</a:t>
              </a:r>
            </a:p>
            <a:p>
              <a:pPr algn="ctr"/>
              <a:r>
                <a:rPr lang="en-CA" dirty="0"/>
                <a:t>with children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BC737C-1EDF-4C51-B3E3-10E17F5930A6}"/>
                </a:ext>
              </a:extLst>
            </p:cNvPr>
            <p:cNvSpPr txBox="1"/>
            <p:nvPr/>
          </p:nvSpPr>
          <p:spPr>
            <a:xfrm>
              <a:off x="895757" y="2310023"/>
              <a:ext cx="101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Christian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8567FE-B9BD-41AA-B294-FD18607DCC93}"/>
                </a:ext>
              </a:extLst>
            </p:cNvPr>
            <p:cNvSpPr txBox="1"/>
            <p:nvPr/>
          </p:nvSpPr>
          <p:spPr>
            <a:xfrm>
              <a:off x="3294943" y="2310023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Marek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6F502E-EAB3-42AC-9A65-5D322E88DDEE}"/>
                </a:ext>
              </a:extLst>
            </p:cNvPr>
            <p:cNvSpPr txBox="1"/>
            <p:nvPr/>
          </p:nvSpPr>
          <p:spPr>
            <a:xfrm>
              <a:off x="5679553" y="23093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Saba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DF6A6A2-DCF1-4EE1-A12B-4FDF8BA7C914}"/>
                </a:ext>
              </a:extLst>
            </p:cNvPr>
            <p:cNvSpPr txBox="1"/>
            <p:nvPr/>
          </p:nvSpPr>
          <p:spPr>
            <a:xfrm>
              <a:off x="7998918" y="230521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Liam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23B12B0-2BFF-49B5-93C6-6641831EB1E4}"/>
                </a:ext>
              </a:extLst>
            </p:cNvPr>
            <p:cNvSpPr txBox="1"/>
            <p:nvPr/>
          </p:nvSpPr>
          <p:spPr>
            <a:xfrm>
              <a:off x="10363282" y="230383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Lou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B8BF4B-06FA-45FB-85C4-56E995D8EBFB}"/>
              </a:ext>
            </a:extLst>
          </p:cNvPr>
          <p:cNvSpPr/>
          <p:nvPr/>
        </p:nvSpPr>
        <p:spPr>
          <a:xfrm>
            <a:off x="2004863" y="4962289"/>
            <a:ext cx="8182274" cy="560732"/>
          </a:xfrm>
          <a:prstGeom prst="rect">
            <a:avLst/>
          </a:prstGeom>
          <a:noFill/>
          <a:ln>
            <a:solidFill>
              <a:srgbClr val="00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>
                <a:solidFill>
                  <a:srgbClr val="DF5D5B"/>
                </a:solidFill>
              </a:rPr>
              <a:t>All </a:t>
            </a:r>
            <a:r>
              <a:rPr lang="fr-BE" sz="2400" dirty="0" err="1">
                <a:solidFill>
                  <a:srgbClr val="DF5D5B"/>
                </a:solidFill>
              </a:rPr>
              <a:t>those</a:t>
            </a:r>
            <a:r>
              <a:rPr lang="fr-BE" sz="2400" dirty="0">
                <a:solidFill>
                  <a:srgbClr val="DF5D5B"/>
                </a:solidFill>
              </a:rPr>
              <a:t> people are </a:t>
            </a:r>
            <a:r>
              <a:rPr lang="fr-BE" sz="2400" dirty="0" err="1">
                <a:solidFill>
                  <a:srgbClr val="DF5D5B"/>
                </a:solidFill>
              </a:rPr>
              <a:t>unemployed</a:t>
            </a:r>
            <a:r>
              <a:rPr lang="fr-BE" sz="2400" dirty="0">
                <a:solidFill>
                  <a:srgbClr val="DF5D5B"/>
                </a:solidFill>
              </a:rPr>
              <a:t> and are </a:t>
            </a:r>
            <a:r>
              <a:rPr lang="fr-BE" sz="2400" dirty="0" err="1">
                <a:solidFill>
                  <a:srgbClr val="DF5D5B"/>
                </a:solidFill>
              </a:rPr>
              <a:t>under</a:t>
            </a:r>
            <a:r>
              <a:rPr lang="fr-BE" sz="2400" dirty="0">
                <a:solidFill>
                  <a:srgbClr val="DF5D5B"/>
                </a:solidFill>
              </a:rPr>
              <a:t> the </a:t>
            </a:r>
            <a:r>
              <a:rPr lang="fr-BE" sz="2400" dirty="0" err="1">
                <a:solidFill>
                  <a:srgbClr val="DF5D5B"/>
                </a:solidFill>
              </a:rPr>
              <a:t>age</a:t>
            </a:r>
            <a:r>
              <a:rPr lang="fr-BE" sz="2400" dirty="0">
                <a:solidFill>
                  <a:srgbClr val="DF5D5B"/>
                </a:solidFill>
              </a:rPr>
              <a:t> of 45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7A8488-0791-45FB-824D-2A80EABF3744}"/>
              </a:ext>
            </a:extLst>
          </p:cNvPr>
          <p:cNvSpPr txBox="1"/>
          <p:nvPr/>
        </p:nvSpPr>
        <p:spPr>
          <a:xfrm>
            <a:off x="989953" y="126038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F2A8A3"/>
                </a:solidFill>
              </a:rPr>
              <a:t>Algorithm</a:t>
            </a:r>
            <a:r>
              <a:rPr lang="fr-BE" dirty="0">
                <a:solidFill>
                  <a:srgbClr val="F2A8A3"/>
                </a:solidFill>
              </a:rPr>
              <a:t> </a:t>
            </a:r>
            <a:r>
              <a:rPr lang="fr-BE" dirty="0" err="1">
                <a:solidFill>
                  <a:srgbClr val="F2A8A3"/>
                </a:solidFill>
              </a:rPr>
              <a:t>used</a:t>
            </a:r>
            <a:r>
              <a:rPr lang="fr-BE" dirty="0">
                <a:solidFill>
                  <a:srgbClr val="F2A8A3"/>
                </a:solidFill>
              </a:rPr>
              <a:t> : K-modes</a:t>
            </a:r>
          </a:p>
        </p:txBody>
      </p:sp>
    </p:spTree>
    <p:extLst>
      <p:ext uri="{BB962C8B-B14F-4D97-AF65-F5344CB8AC3E}">
        <p14:creationId xmlns:p14="http://schemas.microsoft.com/office/powerpoint/2010/main" val="335543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Classifier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8F2387-411E-4516-BB5E-3522B9BD55C3}"/>
              </a:ext>
            </a:extLst>
          </p:cNvPr>
          <p:cNvSpPr txBox="1"/>
          <p:nvPr/>
        </p:nvSpPr>
        <p:spPr>
          <a:xfrm>
            <a:off x="7174806" y="1793295"/>
            <a:ext cx="474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2A8A3"/>
                </a:solidFill>
              </a:rPr>
              <a:t>Why is it so ?</a:t>
            </a:r>
          </a:p>
          <a:p>
            <a:r>
              <a:rPr lang="en-CA" sz="2400" dirty="0">
                <a:solidFill>
                  <a:srgbClr val="F2A8A3"/>
                </a:solidFill>
              </a:rPr>
              <a:t>Just look at these statistics :</a:t>
            </a: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2911457A-4E69-4F6A-B49F-631C105E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16636"/>
              </p:ext>
            </p:extLst>
          </p:nvPr>
        </p:nvGraphicFramePr>
        <p:xfrm>
          <a:off x="7189471" y="3095104"/>
          <a:ext cx="4742024" cy="148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1012">
                  <a:extLst>
                    <a:ext uri="{9D8B030D-6E8A-4147-A177-3AD203B41FA5}">
                      <a16:colId xmlns:a16="http://schemas.microsoft.com/office/drawing/2014/main" val="780063079"/>
                    </a:ext>
                  </a:extLst>
                </a:gridCol>
                <a:gridCol w="2371012">
                  <a:extLst>
                    <a:ext uri="{9D8B030D-6E8A-4147-A177-3AD203B41FA5}">
                      <a16:colId xmlns:a16="http://schemas.microsoft.com/office/drawing/2014/main" val="391315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Being Helped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31  %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/>
                        <a:t>Help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63  %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99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2.2 %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Reimbursment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3.4 %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0138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27DFE72A-90E7-4AD4-BD7F-AB626FF77000}"/>
              </a:ext>
            </a:extLst>
          </p:cNvPr>
          <p:cNvGrpSpPr/>
          <p:nvPr/>
        </p:nvGrpSpPr>
        <p:grpSpPr>
          <a:xfrm>
            <a:off x="7189471" y="2722351"/>
            <a:ext cx="4727359" cy="369332"/>
            <a:chOff x="6611776" y="2748638"/>
            <a:chExt cx="4727359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22032-F42B-423F-B565-F1BEAC45712D}"/>
                </a:ext>
              </a:extLst>
            </p:cNvPr>
            <p:cNvSpPr/>
            <p:nvPr/>
          </p:nvSpPr>
          <p:spPr>
            <a:xfrm>
              <a:off x="6611776" y="2765493"/>
              <a:ext cx="4727359" cy="35247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69478C1-2823-4D30-B6A7-0FB275352F34}"/>
                </a:ext>
              </a:extLst>
            </p:cNvPr>
            <p:cNvSpPr txBox="1"/>
            <p:nvPr/>
          </p:nvSpPr>
          <p:spPr>
            <a:xfrm>
              <a:off x="7371184" y="2748638"/>
              <a:ext cx="76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solidFill>
                    <a:srgbClr val="EDFFFF"/>
                  </a:solidFill>
                </a:rPr>
                <a:t>Status</a:t>
              </a:r>
              <a:endParaRPr lang="fr-BE" dirty="0">
                <a:solidFill>
                  <a:srgbClr val="EDFFFF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A45C68-7E1C-4AA4-B6BD-D76144831930}"/>
                </a:ext>
              </a:extLst>
            </p:cNvPr>
            <p:cNvSpPr txBox="1"/>
            <p:nvPr/>
          </p:nvSpPr>
          <p:spPr>
            <a:xfrm>
              <a:off x="9568520" y="2748638"/>
              <a:ext cx="1198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EDFFFF"/>
                  </a:solidFill>
                </a:rPr>
                <a:t>Proportion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DEA97BC-329A-4717-9482-764E2486C555}"/>
              </a:ext>
            </a:extLst>
          </p:cNvPr>
          <p:cNvGrpSpPr/>
          <p:nvPr/>
        </p:nvGrpSpPr>
        <p:grpSpPr>
          <a:xfrm>
            <a:off x="136941" y="1800433"/>
            <a:ext cx="6792025" cy="2677656"/>
            <a:chOff x="136941" y="1897234"/>
            <a:chExt cx="6792025" cy="267765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82FA3E7-D485-4F64-ADEA-894740F9DDAA}"/>
                </a:ext>
              </a:extLst>
            </p:cNvPr>
            <p:cNvGrpSpPr/>
            <p:nvPr/>
          </p:nvGrpSpPr>
          <p:grpSpPr>
            <a:xfrm>
              <a:off x="136941" y="1897234"/>
              <a:ext cx="6792025" cy="2677656"/>
              <a:chOff x="136941" y="1897234"/>
              <a:chExt cx="6792025" cy="2677656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8008EAD-E7BA-40A6-B020-8B1B9C8D9FAD}"/>
                  </a:ext>
                </a:extLst>
              </p:cNvPr>
              <p:cNvSpPr txBox="1"/>
              <p:nvPr/>
            </p:nvSpPr>
            <p:spPr>
              <a:xfrm>
                <a:off x="136941" y="1897234"/>
                <a:ext cx="679202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rgbClr val="F2A8A3"/>
                    </a:solidFill>
                  </a:rPr>
                  <a:t>Our classifier has an accuracy of…</a:t>
                </a:r>
              </a:p>
              <a:p>
                <a:pPr algn="ctr"/>
                <a:endParaRPr lang="en-CA" dirty="0">
                  <a:solidFill>
                    <a:srgbClr val="F2A8A3"/>
                  </a:solidFill>
                </a:endParaRPr>
              </a:p>
              <a:p>
                <a:pPr algn="ctr"/>
                <a:r>
                  <a:rPr lang="en-CA" sz="6000" dirty="0">
                    <a:solidFill>
                      <a:srgbClr val="F2A8A3"/>
                    </a:solidFill>
                  </a:rPr>
                  <a:t>65%</a:t>
                </a:r>
                <a:endParaRPr lang="en-CA" dirty="0">
                  <a:solidFill>
                    <a:srgbClr val="F2A8A3"/>
                  </a:solidFill>
                </a:endParaRPr>
              </a:p>
              <a:p>
                <a:endParaRPr lang="en-CA" dirty="0">
                  <a:solidFill>
                    <a:srgbClr val="F2A8A3"/>
                  </a:solidFill>
                </a:endParaRPr>
              </a:p>
              <a:p>
                <a:pPr algn="r"/>
                <a:r>
                  <a:rPr lang="en-CA" sz="2400" dirty="0">
                    <a:solidFill>
                      <a:srgbClr val="F2A8A3"/>
                    </a:solidFill>
                  </a:rPr>
                  <a:t>…It basically predicts almost all the time that the person is not reimbursing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BD9B064E-1910-404C-819C-DDCAD14B4BBC}"/>
                  </a:ext>
                </a:extLst>
              </p:cNvPr>
              <p:cNvSpPr/>
              <p:nvPr/>
            </p:nvSpPr>
            <p:spPr>
              <a:xfrm>
                <a:off x="2858736" y="2697668"/>
                <a:ext cx="1418253" cy="723470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4E64774-B404-4B90-80EC-194661BBC18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11" y="4480483"/>
              <a:ext cx="2231538" cy="0"/>
            </a:xfrm>
            <a:prstGeom prst="line">
              <a:avLst/>
            </a:prstGeom>
            <a:ln w="19050">
              <a:solidFill>
                <a:srgbClr val="00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A59D5C7-E4D2-4EBF-9B72-3ED5E2DFDB8F}"/>
              </a:ext>
            </a:extLst>
          </p:cNvPr>
          <p:cNvGrpSpPr/>
          <p:nvPr/>
        </p:nvGrpSpPr>
        <p:grpSpPr>
          <a:xfrm>
            <a:off x="2332419" y="5438956"/>
            <a:ext cx="7527161" cy="830997"/>
            <a:chOff x="3263629" y="5771812"/>
            <a:chExt cx="7527161" cy="83099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C5D6F5D-8B45-4164-85CF-3107606B5513}"/>
                </a:ext>
              </a:extLst>
            </p:cNvPr>
            <p:cNvSpPr txBox="1"/>
            <p:nvPr/>
          </p:nvSpPr>
          <p:spPr>
            <a:xfrm>
              <a:off x="4554280" y="5771812"/>
              <a:ext cx="6236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rgbClr val="DF5D5B"/>
                  </a:solidFill>
                </a:rPr>
                <a:t>We need to find a way to retrieve the money money while keeping a system based on honesty</a:t>
              </a:r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7CF62AA0-3B30-4AF0-AE73-C88D603F750B}"/>
                </a:ext>
              </a:extLst>
            </p:cNvPr>
            <p:cNvSpPr/>
            <p:nvPr/>
          </p:nvSpPr>
          <p:spPr>
            <a:xfrm>
              <a:off x="3263629" y="5949063"/>
              <a:ext cx="1118681" cy="291830"/>
            </a:xfrm>
            <a:prstGeom prst="rightArrow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33131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Why create engagement?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AC07561-F32F-430A-B196-E66CCD5A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462660"/>
            <a:ext cx="3865649" cy="2749819"/>
          </a:xfrm>
        </p:spPr>
        <p:txBody>
          <a:bodyPr>
            <a:normAutofit/>
          </a:bodyPr>
          <a:lstStyle/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</a:rPr>
              <a:t>Impersonal system that helps you by obligation</a:t>
            </a: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 </a:t>
            </a: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No sense of moral accountability</a:t>
            </a:r>
          </a:p>
          <a:p>
            <a:pPr marL="0" indent="0">
              <a:buNone/>
            </a:pPr>
            <a:endParaRPr lang="fr-FR" dirty="0">
              <a:solidFill>
                <a:srgbClr val="2C4970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34F3E39D-4087-4C15-9ED7-0704E46B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4496" y="1633113"/>
            <a:ext cx="4876622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Engaged group helping on its own initiative 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Personal (emotional) involvement in the community </a:t>
            </a: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Feeling of belonging and purpose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Offer to others the same opportunities you were given</a:t>
            </a:r>
            <a:endParaRPr lang="en-CA" dirty="0">
              <a:solidFill>
                <a:srgbClr val="2C4970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7D96467E-1D4C-4F98-8AA4-EFFF3C437F54}"/>
              </a:ext>
            </a:extLst>
          </p:cNvPr>
          <p:cNvSpPr/>
          <p:nvPr/>
        </p:nvSpPr>
        <p:spPr>
          <a:xfrm rot="5400000">
            <a:off x="2178281" y="3073510"/>
            <a:ext cx="565608" cy="1260000"/>
          </a:xfrm>
          <a:prstGeom prst="chevron">
            <a:avLst/>
          </a:prstGeom>
          <a:solidFill>
            <a:srgbClr val="0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46BD65D8-2196-4717-BE96-385C2A643745}"/>
              </a:ext>
            </a:extLst>
          </p:cNvPr>
          <p:cNvSpPr/>
          <p:nvPr/>
        </p:nvSpPr>
        <p:spPr>
          <a:xfrm rot="5400000">
            <a:off x="9501403" y="3073510"/>
            <a:ext cx="565608" cy="1260000"/>
          </a:xfrm>
          <a:prstGeom prst="chevron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BCB63C-90F2-4E0B-9CD2-F97F58CF2784}"/>
              </a:ext>
            </a:extLst>
          </p:cNvPr>
          <p:cNvGrpSpPr/>
          <p:nvPr/>
        </p:nvGrpSpPr>
        <p:grpSpPr>
          <a:xfrm>
            <a:off x="4015360" y="2170272"/>
            <a:ext cx="3600000" cy="2539479"/>
            <a:chOff x="4015360" y="2095879"/>
            <a:chExt cx="3600000" cy="2539479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18BCCAF4-1281-4356-8A2C-B05F2984C595}"/>
                </a:ext>
              </a:extLst>
            </p:cNvPr>
            <p:cNvSpPr/>
            <p:nvPr/>
          </p:nvSpPr>
          <p:spPr>
            <a:xfrm>
              <a:off x="4015360" y="2835358"/>
              <a:ext cx="1800000" cy="1800000"/>
            </a:xfrm>
            <a:prstGeom prst="ellipse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rgbClr val="EDFFFF"/>
                  </a:solidFill>
                </a:rPr>
                <a:t>To the city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EBC2D74-DFEC-4C2C-B3B4-502E3A311693}"/>
                </a:ext>
              </a:extLst>
            </p:cNvPr>
            <p:cNvSpPr/>
            <p:nvPr/>
          </p:nvSpPr>
          <p:spPr>
            <a:xfrm>
              <a:off x="5815360" y="2833304"/>
              <a:ext cx="1800000" cy="1800000"/>
            </a:xfrm>
            <a:prstGeom prst="ellipse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EDFFFF"/>
                  </a:solidFill>
                </a:rPr>
                <a:t>To the </a:t>
              </a:r>
              <a:r>
                <a:rPr lang="fr-FR" dirty="0" err="1">
                  <a:solidFill>
                    <a:srgbClr val="EDFFFF"/>
                  </a:solidFill>
                </a:rPr>
                <a:t>community</a:t>
              </a:r>
              <a:endParaRPr lang="fr-FR" dirty="0">
                <a:solidFill>
                  <a:srgbClr val="EDFF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790FC4-99DE-4B03-A763-3B34F72F004D}"/>
                </a:ext>
              </a:extLst>
            </p:cNvPr>
            <p:cNvSpPr txBox="1"/>
            <p:nvPr/>
          </p:nvSpPr>
          <p:spPr>
            <a:xfrm>
              <a:off x="4560273" y="2095879"/>
              <a:ext cx="2510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err="1">
                  <a:solidFill>
                    <a:srgbClr val="F2A8A3"/>
                  </a:solidFill>
                </a:rPr>
                <a:t>Paying</a:t>
              </a:r>
              <a:r>
                <a:rPr lang="fr-FR" sz="3200" dirty="0">
                  <a:solidFill>
                    <a:srgbClr val="F2A8A3"/>
                  </a:solidFill>
                </a:rPr>
                <a:t> back…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2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00C39FB-D449-464B-AB99-38A48447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09" y="177977"/>
            <a:ext cx="6193781" cy="6492875"/>
          </a:xfrm>
          <a:prstGeom prst="roundRect">
            <a:avLst/>
          </a:prstGeom>
          <a:noFill/>
          <a:ln>
            <a:solidFill>
              <a:srgbClr val="00C4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Ecosystem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CBAD7B-36AD-4441-8ACA-E6AD5AE3B5E1}"/>
              </a:ext>
            </a:extLst>
          </p:cNvPr>
          <p:cNvGrpSpPr/>
          <p:nvPr/>
        </p:nvGrpSpPr>
        <p:grpSpPr>
          <a:xfrm>
            <a:off x="1390160" y="580832"/>
            <a:ext cx="8897317" cy="6132620"/>
            <a:chOff x="1810037" y="389878"/>
            <a:chExt cx="8897317" cy="61326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783CD40-DDF0-4C17-BB15-60F0B5428113}"/>
                </a:ext>
              </a:extLst>
            </p:cNvPr>
            <p:cNvSpPr/>
            <p:nvPr/>
          </p:nvSpPr>
          <p:spPr>
            <a:xfrm>
              <a:off x="6514729" y="4220961"/>
              <a:ext cx="3667958" cy="2301537"/>
            </a:xfrm>
            <a:prstGeom prst="ellipse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People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6964D06-C4A8-4EFA-9267-94846813B9E6}"/>
                </a:ext>
              </a:extLst>
            </p:cNvPr>
            <p:cNvSpPr/>
            <p:nvPr/>
          </p:nvSpPr>
          <p:spPr>
            <a:xfrm>
              <a:off x="6514729" y="389878"/>
              <a:ext cx="3667958" cy="2301537"/>
            </a:xfrm>
            <a:prstGeom prst="ellipse">
              <a:avLst/>
            </a:prstGeom>
            <a:solidFill>
              <a:srgbClr val="D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LiftingBuddies</a:t>
              </a:r>
              <a:endParaRPr lang="fr-FR" sz="3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478A893-8E6B-4665-9FF8-2F4E16397E53}"/>
                </a:ext>
              </a:extLst>
            </p:cNvPr>
            <p:cNvSpPr/>
            <p:nvPr/>
          </p:nvSpPr>
          <p:spPr>
            <a:xfrm>
              <a:off x="1810037" y="1749636"/>
              <a:ext cx="2348144" cy="2301537"/>
            </a:xfrm>
            <a:prstGeom prst="ellipse">
              <a:avLst/>
            </a:prstGeom>
            <a:solidFill>
              <a:srgbClr val="D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City</a:t>
              </a:r>
            </a:p>
          </p:txBody>
        </p:sp>
        <p:sp>
          <p:nvSpPr>
            <p:cNvPr id="13" name="Google Shape;612;p25">
              <a:extLst>
                <a:ext uri="{FF2B5EF4-FFF2-40B4-BE49-F238E27FC236}">
                  <a16:creationId xmlns:a16="http://schemas.microsoft.com/office/drawing/2014/main" id="{FDD743A4-7AB8-4964-BEA1-0D31EBD5A4EA}"/>
                </a:ext>
              </a:extLst>
            </p:cNvPr>
            <p:cNvSpPr/>
            <p:nvPr/>
          </p:nvSpPr>
          <p:spPr>
            <a:xfrm rot="21110298" flipV="1">
              <a:off x="6016747" y="2144856"/>
              <a:ext cx="931173" cy="254208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8;p25">
              <a:extLst>
                <a:ext uri="{FF2B5EF4-FFF2-40B4-BE49-F238E27FC236}">
                  <a16:creationId xmlns:a16="http://schemas.microsoft.com/office/drawing/2014/main" id="{262E2EFC-011C-4F22-9C11-685B799BDD5C}"/>
                </a:ext>
              </a:extLst>
            </p:cNvPr>
            <p:cNvSpPr/>
            <p:nvPr/>
          </p:nvSpPr>
          <p:spPr>
            <a:xfrm rot="6705683">
              <a:off x="4526964" y="3238152"/>
              <a:ext cx="1039731" cy="2886047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5" name="Google Shape;612;p25">
              <a:extLst>
                <a:ext uri="{FF2B5EF4-FFF2-40B4-BE49-F238E27FC236}">
                  <a16:creationId xmlns:a16="http://schemas.microsoft.com/office/drawing/2014/main" id="{E07BB570-677B-4EFA-936A-F783B55A9905}"/>
                </a:ext>
              </a:extLst>
            </p:cNvPr>
            <p:cNvSpPr/>
            <p:nvPr/>
          </p:nvSpPr>
          <p:spPr>
            <a:xfrm rot="4145353" flipV="1">
              <a:off x="4765355" y="-561349"/>
              <a:ext cx="700752" cy="3506000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8;p25">
              <a:extLst>
                <a:ext uri="{FF2B5EF4-FFF2-40B4-BE49-F238E27FC236}">
                  <a16:creationId xmlns:a16="http://schemas.microsoft.com/office/drawing/2014/main" id="{707DA18D-7CAA-4312-A103-EA0B542F3727}"/>
                </a:ext>
              </a:extLst>
            </p:cNvPr>
            <p:cNvSpPr/>
            <p:nvPr/>
          </p:nvSpPr>
          <p:spPr>
            <a:xfrm rot="9973791">
              <a:off x="7483225" y="218557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9768675-9657-40C5-A8DE-368EC85C056D}"/>
                </a:ext>
              </a:extLst>
            </p:cNvPr>
            <p:cNvSpPr txBox="1"/>
            <p:nvPr/>
          </p:nvSpPr>
          <p:spPr>
            <a:xfrm rot="1948921">
              <a:off x="4503098" y="4690234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18" name="Google Shape;618;p25">
              <a:extLst>
                <a:ext uri="{FF2B5EF4-FFF2-40B4-BE49-F238E27FC236}">
                  <a16:creationId xmlns:a16="http://schemas.microsoft.com/office/drawing/2014/main" id="{006B1471-F357-4202-916B-50AF8F7BB642}"/>
                </a:ext>
              </a:extLst>
            </p:cNvPr>
            <p:cNvSpPr/>
            <p:nvPr/>
          </p:nvSpPr>
          <p:spPr>
            <a:xfrm rot="21107220">
              <a:off x="8363652" y="221276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9" name="Google Shape;612;p25">
              <a:extLst>
                <a:ext uri="{FF2B5EF4-FFF2-40B4-BE49-F238E27FC236}">
                  <a16:creationId xmlns:a16="http://schemas.microsoft.com/office/drawing/2014/main" id="{D142DAE4-F5EA-4022-ADDC-EAAAB8037281}"/>
                </a:ext>
              </a:extLst>
            </p:cNvPr>
            <p:cNvSpPr/>
            <p:nvPr/>
          </p:nvSpPr>
          <p:spPr>
            <a:xfrm rot="10608043" flipV="1">
              <a:off x="9947480" y="1923670"/>
              <a:ext cx="759874" cy="293352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793E131-D0E6-4FC8-A449-DD756095E585}"/>
                </a:ext>
              </a:extLst>
            </p:cNvPr>
            <p:cNvSpPr txBox="1"/>
            <p:nvPr/>
          </p:nvSpPr>
          <p:spPr>
            <a:xfrm rot="5147562">
              <a:off x="10019977" y="3099236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355EF31-60F0-4782-BAFF-C608E05647BC}"/>
                </a:ext>
              </a:extLst>
            </p:cNvPr>
            <p:cNvSpPr txBox="1"/>
            <p:nvPr/>
          </p:nvSpPr>
          <p:spPr>
            <a:xfrm rot="20407869">
              <a:off x="4537358" y="8432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7D3297D-4F2F-43C6-9CB6-F8845BDDA578}"/>
                </a:ext>
              </a:extLst>
            </p:cNvPr>
            <p:cNvSpPr txBox="1"/>
            <p:nvPr/>
          </p:nvSpPr>
          <p:spPr>
            <a:xfrm rot="16200000">
              <a:off x="5796695" y="320576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A94D885-797D-49EC-BC27-DD27BC1322B5}"/>
                </a:ext>
              </a:extLst>
            </p:cNvPr>
            <p:cNvSpPr txBox="1"/>
            <p:nvPr/>
          </p:nvSpPr>
          <p:spPr>
            <a:xfrm rot="16200000">
              <a:off x="7183435" y="3167449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35DB9E7-9FE8-45E6-87DB-17C45FF87624}"/>
                </a:ext>
              </a:extLst>
            </p:cNvPr>
            <p:cNvSpPr txBox="1"/>
            <p:nvPr/>
          </p:nvSpPr>
          <p:spPr>
            <a:xfrm rot="5400000">
              <a:off x="8409175" y="32057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</p:grpSp>
      <p:sp>
        <p:nvSpPr>
          <p:cNvPr id="25" name="Google Shape;612;p25">
            <a:extLst>
              <a:ext uri="{FF2B5EF4-FFF2-40B4-BE49-F238E27FC236}">
                <a16:creationId xmlns:a16="http://schemas.microsoft.com/office/drawing/2014/main" id="{3C0FB09B-B52D-475F-842D-EAAB526604C8}"/>
              </a:ext>
            </a:extLst>
          </p:cNvPr>
          <p:cNvSpPr/>
          <p:nvPr/>
        </p:nvSpPr>
        <p:spPr>
          <a:xfrm rot="14730432" flipV="1">
            <a:off x="4625076" y="1122264"/>
            <a:ext cx="700752" cy="2232558"/>
          </a:xfrm>
          <a:custGeom>
            <a:avLst/>
            <a:gdLst/>
            <a:ahLst/>
            <a:cxnLst/>
            <a:rect l="l" t="t" r="r" b="b"/>
            <a:pathLst>
              <a:path w="12228" h="36300" extrusionOk="0">
                <a:moveTo>
                  <a:pt x="3773" y="1"/>
                </a:moveTo>
                <a:cubicBezTo>
                  <a:pt x="3696" y="141"/>
                  <a:pt x="3585" y="274"/>
                  <a:pt x="3545" y="425"/>
                </a:cubicBezTo>
                <a:cubicBezTo>
                  <a:pt x="3295" y="1387"/>
                  <a:pt x="2770" y="2250"/>
                  <a:pt x="2365" y="3148"/>
                </a:cubicBezTo>
                <a:cubicBezTo>
                  <a:pt x="1794" y="4416"/>
                  <a:pt x="1401" y="5720"/>
                  <a:pt x="1054" y="7039"/>
                </a:cubicBezTo>
                <a:cubicBezTo>
                  <a:pt x="785" y="8059"/>
                  <a:pt x="606" y="9100"/>
                  <a:pt x="473" y="10153"/>
                </a:cubicBezTo>
                <a:cubicBezTo>
                  <a:pt x="384" y="10853"/>
                  <a:pt x="221" y="11555"/>
                  <a:pt x="146" y="12257"/>
                </a:cubicBezTo>
                <a:cubicBezTo>
                  <a:pt x="0" y="13616"/>
                  <a:pt x="63" y="14981"/>
                  <a:pt x="146" y="16348"/>
                </a:cubicBezTo>
                <a:cubicBezTo>
                  <a:pt x="224" y="17632"/>
                  <a:pt x="433" y="18890"/>
                  <a:pt x="711" y="20140"/>
                </a:cubicBezTo>
                <a:cubicBezTo>
                  <a:pt x="981" y="21352"/>
                  <a:pt x="1355" y="22535"/>
                  <a:pt x="1792" y="23709"/>
                </a:cubicBezTo>
                <a:cubicBezTo>
                  <a:pt x="2227" y="24873"/>
                  <a:pt x="2584" y="26067"/>
                  <a:pt x="3095" y="27203"/>
                </a:cubicBezTo>
                <a:cubicBezTo>
                  <a:pt x="3442" y="27971"/>
                  <a:pt x="3649" y="28790"/>
                  <a:pt x="4159" y="29506"/>
                </a:cubicBezTo>
                <a:cubicBezTo>
                  <a:pt x="4431" y="29889"/>
                  <a:pt x="4536" y="30393"/>
                  <a:pt x="4700" y="30837"/>
                </a:cubicBezTo>
                <a:cubicBezTo>
                  <a:pt x="4833" y="31197"/>
                  <a:pt x="4868" y="31594"/>
                  <a:pt x="5107" y="31933"/>
                </a:cubicBezTo>
                <a:cubicBezTo>
                  <a:pt x="5205" y="32069"/>
                  <a:pt x="5100" y="32133"/>
                  <a:pt x="4973" y="32201"/>
                </a:cubicBezTo>
                <a:cubicBezTo>
                  <a:pt x="4340" y="32537"/>
                  <a:pt x="3948" y="33134"/>
                  <a:pt x="3381" y="33532"/>
                </a:cubicBezTo>
                <a:cubicBezTo>
                  <a:pt x="2923" y="33854"/>
                  <a:pt x="3063" y="34092"/>
                  <a:pt x="3381" y="34376"/>
                </a:cubicBezTo>
                <a:cubicBezTo>
                  <a:pt x="3920" y="34861"/>
                  <a:pt x="4635" y="35048"/>
                  <a:pt x="5294" y="35287"/>
                </a:cubicBezTo>
                <a:cubicBezTo>
                  <a:pt x="6640" y="35776"/>
                  <a:pt x="8080" y="35961"/>
                  <a:pt x="9481" y="36269"/>
                </a:cubicBezTo>
                <a:cubicBezTo>
                  <a:pt x="9578" y="36291"/>
                  <a:pt x="9678" y="36299"/>
                  <a:pt x="9781" y="36299"/>
                </a:cubicBezTo>
                <a:cubicBezTo>
                  <a:pt x="10127" y="36299"/>
                  <a:pt x="10498" y="36201"/>
                  <a:pt x="10852" y="36174"/>
                </a:cubicBezTo>
                <a:cubicBezTo>
                  <a:pt x="11040" y="36160"/>
                  <a:pt x="11066" y="36041"/>
                  <a:pt x="11122" y="35899"/>
                </a:cubicBezTo>
                <a:cubicBezTo>
                  <a:pt x="11635" y="34613"/>
                  <a:pt x="12004" y="33289"/>
                  <a:pt x="12136" y="31924"/>
                </a:cubicBezTo>
                <a:cubicBezTo>
                  <a:pt x="12227" y="30978"/>
                  <a:pt x="12200" y="30020"/>
                  <a:pt x="12200" y="29068"/>
                </a:cubicBezTo>
                <a:cubicBezTo>
                  <a:pt x="12200" y="28749"/>
                  <a:pt x="12020" y="28528"/>
                  <a:pt x="11742" y="28528"/>
                </a:cubicBezTo>
                <a:cubicBezTo>
                  <a:pt x="11677" y="28528"/>
                  <a:pt x="11608" y="28540"/>
                  <a:pt x="11534" y="28566"/>
                </a:cubicBezTo>
                <a:cubicBezTo>
                  <a:pt x="11128" y="28702"/>
                  <a:pt x="10691" y="28818"/>
                  <a:pt x="10380" y="29163"/>
                </a:cubicBezTo>
                <a:cubicBezTo>
                  <a:pt x="10175" y="29389"/>
                  <a:pt x="9998" y="29498"/>
                  <a:pt x="9827" y="29498"/>
                </a:cubicBezTo>
                <a:cubicBezTo>
                  <a:pt x="9634" y="29498"/>
                  <a:pt x="9450" y="29357"/>
                  <a:pt x="9249" y="29086"/>
                </a:cubicBezTo>
                <a:cubicBezTo>
                  <a:pt x="8526" y="28115"/>
                  <a:pt x="8081" y="27018"/>
                  <a:pt x="7579" y="25947"/>
                </a:cubicBezTo>
                <a:cubicBezTo>
                  <a:pt x="7055" y="24829"/>
                  <a:pt x="6746" y="23635"/>
                  <a:pt x="6569" y="22444"/>
                </a:cubicBezTo>
                <a:cubicBezTo>
                  <a:pt x="6468" y="21765"/>
                  <a:pt x="6138" y="21143"/>
                  <a:pt x="6144" y="20443"/>
                </a:cubicBezTo>
                <a:cubicBezTo>
                  <a:pt x="6148" y="20001"/>
                  <a:pt x="6070" y="19528"/>
                  <a:pt x="5971" y="19108"/>
                </a:cubicBezTo>
                <a:cubicBezTo>
                  <a:pt x="5686" y="17908"/>
                  <a:pt x="5893" y="16706"/>
                  <a:pt x="5827" y="15509"/>
                </a:cubicBezTo>
                <a:cubicBezTo>
                  <a:pt x="5773" y="14510"/>
                  <a:pt x="5821" y="13507"/>
                  <a:pt x="5971" y="12517"/>
                </a:cubicBezTo>
                <a:cubicBezTo>
                  <a:pt x="6077" y="11816"/>
                  <a:pt x="5951" y="11062"/>
                  <a:pt x="6174" y="10405"/>
                </a:cubicBezTo>
                <a:cubicBezTo>
                  <a:pt x="6480" y="9494"/>
                  <a:pt x="6588" y="8539"/>
                  <a:pt x="6966" y="7647"/>
                </a:cubicBezTo>
                <a:cubicBezTo>
                  <a:pt x="7580" y="6193"/>
                  <a:pt x="7983" y="4664"/>
                  <a:pt x="8699" y="3242"/>
                </a:cubicBezTo>
                <a:cubicBezTo>
                  <a:pt x="8980" y="2685"/>
                  <a:pt x="9196" y="2098"/>
                  <a:pt x="9437" y="1535"/>
                </a:cubicBezTo>
                <a:cubicBezTo>
                  <a:pt x="9367" y="1503"/>
                  <a:pt x="9304" y="1491"/>
                  <a:pt x="9245" y="1491"/>
                </a:cubicBezTo>
                <a:cubicBezTo>
                  <a:pt x="9035" y="1491"/>
                  <a:pt x="8885" y="1654"/>
                  <a:pt x="8711" y="1696"/>
                </a:cubicBezTo>
                <a:cubicBezTo>
                  <a:pt x="7930" y="1886"/>
                  <a:pt x="7086" y="1925"/>
                  <a:pt x="6440" y="2542"/>
                </a:cubicBezTo>
                <a:cubicBezTo>
                  <a:pt x="6216" y="2756"/>
                  <a:pt x="5905" y="2880"/>
                  <a:pt x="5600" y="2880"/>
                </a:cubicBezTo>
                <a:cubicBezTo>
                  <a:pt x="5164" y="2880"/>
                  <a:pt x="4738" y="2627"/>
                  <a:pt x="4591" y="2020"/>
                </a:cubicBezTo>
                <a:cubicBezTo>
                  <a:pt x="4425" y="1328"/>
                  <a:pt x="4023" y="708"/>
                  <a:pt x="3773" y="1"/>
                </a:cubicBezTo>
                <a:close/>
              </a:path>
            </a:pathLst>
          </a:custGeom>
          <a:solidFill>
            <a:srgbClr val="B3F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BBCB47F-C00B-4B10-B607-E3B24E9087E7}"/>
              </a:ext>
            </a:extLst>
          </p:cNvPr>
          <p:cNvSpPr txBox="1"/>
          <p:nvPr/>
        </p:nvSpPr>
        <p:spPr>
          <a:xfrm rot="20407869">
            <a:off x="4654156" y="21443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Money </a:t>
            </a:r>
          </a:p>
        </p:txBody>
      </p:sp>
    </p:spTree>
    <p:extLst>
      <p:ext uri="{BB962C8B-B14F-4D97-AF65-F5344CB8AC3E}">
        <p14:creationId xmlns:p14="http://schemas.microsoft.com/office/powerpoint/2010/main" val="297158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6DAF5-001A-47F1-88B4-8A4219C7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83" y="1487198"/>
            <a:ext cx="231940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6803B-56BA-4E23-908B-47B55A97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64" y="465415"/>
            <a:ext cx="231577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66F716-7C0C-4FDF-8D35-1695D14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15" y="1487198"/>
            <a:ext cx="2318256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0" descr="Qr code&#10;&#10;Description automatically generated">
            <a:extLst>
              <a:ext uri="{FF2B5EF4-FFF2-40B4-BE49-F238E27FC236}">
                <a16:creationId xmlns:a16="http://schemas.microsoft.com/office/drawing/2014/main" id="{93A0370E-CD85-4E96-8044-5580E889B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208475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52C55E-570E-44BB-B3D8-F557543F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/>
          <a:stretch/>
        </p:blipFill>
        <p:spPr>
          <a:xfrm>
            <a:off x="7883248" y="1487199"/>
            <a:ext cx="2325523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266FC-A9F7-44B3-BEC2-52656540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96" y="465416"/>
            <a:ext cx="2323039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25639-74E8-4371-B962-0379D3122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83" y="1487199"/>
            <a:ext cx="2319400" cy="4832083"/>
          </a:xfrm>
          <a:prstGeom prst="rect">
            <a:avLst/>
          </a:prstGeom>
          <a:ln>
            <a:solidFill>
              <a:srgbClr val="00C4FF"/>
            </a:solidFill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5" name="Picture 10" descr="Qr code&#10;&#10;Description automatically generated">
            <a:extLst>
              <a:ext uri="{FF2B5EF4-FFF2-40B4-BE49-F238E27FC236}">
                <a16:creationId xmlns:a16="http://schemas.microsoft.com/office/drawing/2014/main" id="{1AE73391-8135-435B-BB73-FA44FFCE9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12251463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EB35DB556BC54A83EFCB86255F90C7" ma:contentTypeVersion="7" ma:contentTypeDescription="Crée un document." ma:contentTypeScope="" ma:versionID="6dc7cb54ba39d9dbde6a15d08f9b8045">
  <xsd:schema xmlns:xsd="http://www.w3.org/2001/XMLSchema" xmlns:xs="http://www.w3.org/2001/XMLSchema" xmlns:p="http://schemas.microsoft.com/office/2006/metadata/properties" xmlns:ns2="145961b2-c5c9-4ff3-9f72-09ed831c1f23" targetNamespace="http://schemas.microsoft.com/office/2006/metadata/properties" ma:root="true" ma:fieldsID="09eb6ea704c1649b421b90241d9f1a46" ns2:_="">
    <xsd:import namespace="145961b2-c5c9-4ff3-9f72-09ed831c1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961b2-c5c9-4ff3-9f72-09ed831c1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E80772-A594-4276-99FF-E481B00890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9FCFC3-82E2-4236-A954-E325C0336575}">
  <ds:schemaRefs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45961b2-c5c9-4ff3-9f72-09ed831c1f23"/>
  </ds:schemaRefs>
</ds:datastoreItem>
</file>

<file path=customXml/itemProps3.xml><?xml version="1.0" encoding="utf-8"?>
<ds:datastoreItem xmlns:ds="http://schemas.openxmlformats.org/officeDocument/2006/customXml" ds:itemID="{D2888973-6C26-446B-A1A2-7A314CA386F3}">
  <ds:schemaRefs>
    <ds:schemaRef ds:uri="145961b2-c5c9-4ff3-9f72-09ed831c1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</Words>
  <Application>Microsoft Office PowerPoint</Application>
  <PresentationFormat>Grand écran</PresentationFormat>
  <Paragraphs>115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Objective</vt:lpstr>
      <vt:lpstr>Thème Office</vt:lpstr>
      <vt:lpstr>Conception personnalisée</vt:lpstr>
      <vt:lpstr>Présentation PowerPoint</vt:lpstr>
      <vt:lpstr>Data Mining – Features</vt:lpstr>
      <vt:lpstr>Data Mining – Archetypes</vt:lpstr>
      <vt:lpstr>Data Mining – Classifier</vt:lpstr>
      <vt:lpstr>Why create engagement?</vt:lpstr>
      <vt:lpstr>Présentation PowerPoint</vt:lpstr>
      <vt:lpstr>Ecosystem</vt:lpstr>
      <vt:lpstr>Mock-up</vt:lpstr>
      <vt:lpstr>Mock-up</vt:lpstr>
      <vt:lpstr>How to start the machine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Tim Bary</dc:creator>
  <cp:lastModifiedBy>Tim Bary</cp:lastModifiedBy>
  <cp:revision>146</cp:revision>
  <dcterms:created xsi:type="dcterms:W3CDTF">2021-04-10T16:39:03Z</dcterms:created>
  <dcterms:modified xsi:type="dcterms:W3CDTF">2022-03-25T08:35:20Z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0x0101001BEB35DB556BC54A83EFCB86255F90C7</vt:lpwstr>
  </property>
</Properties>
</file>